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7" r:id="rId2"/>
    <p:sldId id="269" r:id="rId3"/>
    <p:sldId id="263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8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4" autoAdjust="0"/>
    <p:restoredTop sz="94614" autoAdjust="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46417A7-2BC7-434A-AF97-AF232260C946}" type="datetimeFigureOut">
              <a:rPr lang="en-GB"/>
              <a:pPr>
                <a:defRPr/>
              </a:pPr>
              <a:t>02/05/2017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FC5D95B-1764-44CB-B96F-E1B681CD99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E88984-C0A1-4B2C-90AF-7CE60B340021}" type="datetimeFigureOut">
              <a:rPr lang="en-GB"/>
              <a:pPr>
                <a:defRPr/>
              </a:pPr>
              <a:t>02/05/2017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620BAB-4CC6-49DE-9DEA-7A7C30D9442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96FA2-B01D-41A3-AE22-286B774A9F52}" type="datetime1">
              <a:rPr lang="en-GB"/>
              <a:pPr>
                <a:defRPr/>
              </a:pPr>
              <a:t>02/05/2017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C909B-E164-46B0-9D4C-5650C99F29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E9A9C-63DA-40EB-8006-8E45ADAE3CC8}" type="datetime1">
              <a:rPr lang="en-GB"/>
              <a:pPr>
                <a:defRPr/>
              </a:pPr>
              <a:t>02/05/2017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15076-A86F-42C7-B00A-88C49250242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38572-0B14-42FE-9060-37E40DCE1F02}" type="datetime1">
              <a:rPr lang="en-GB"/>
              <a:pPr>
                <a:defRPr/>
              </a:pPr>
              <a:t>02/05/2017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B0A99-52E5-4A6E-B264-1FF89A437C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785A5-2B3F-48A0-B5EC-1044FA524E33}" type="datetime1">
              <a:rPr lang="en-GB"/>
              <a:pPr>
                <a:defRPr/>
              </a:pPr>
              <a:t>02/05/2017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CAB29-0460-4115-A6BA-3ECD9F73BCE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EA34D-8577-44EF-A9A0-A9D2F5E65157}" type="datetime1">
              <a:rPr lang="en-GB"/>
              <a:pPr>
                <a:defRPr/>
              </a:pPr>
              <a:t>02/05/2017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0C510-D46F-4877-AD9B-3FA367F966D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BC982-2101-43E1-AFC7-D4E1F4228758}" type="datetime1">
              <a:rPr lang="en-GB"/>
              <a:pPr>
                <a:defRPr/>
              </a:pPr>
              <a:t>02/05/2017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50461-50F2-451F-A735-AADE5EA313F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C87D-F7BD-444E-83D2-2125E0362CFA}" type="datetime1">
              <a:rPr lang="en-GB"/>
              <a:pPr>
                <a:defRPr/>
              </a:pPr>
              <a:t>02/05/2017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92A7D-7AB0-4775-913D-962F923059D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F1A6C-D813-4319-B6AB-46F71FF9E5DE}" type="datetime1">
              <a:rPr lang="en-GB"/>
              <a:pPr>
                <a:defRPr/>
              </a:pPr>
              <a:t>02/05/2017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EA500-6C94-48DA-B761-AF573458C8D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AFA50-B545-4BDC-B876-7485566A9FA0}" type="datetime1">
              <a:rPr lang="en-GB"/>
              <a:pPr>
                <a:defRPr/>
              </a:pPr>
              <a:t>02/05/2017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D04E6-3562-4D09-9BDE-D457D63849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9BF4A-B9DA-4712-AB24-F3426195529E}" type="datetime1">
              <a:rPr lang="en-GB"/>
              <a:pPr>
                <a:defRPr/>
              </a:pPr>
              <a:t>02/05/2017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6FEA-6F89-44E0-AC62-4E7BEA5A55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CCDEB-CAA7-4DD4-94B0-D55370557EAD}" type="datetime1">
              <a:rPr lang="en-GB"/>
              <a:pPr>
                <a:defRPr/>
              </a:pPr>
              <a:t>02/05/2017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1D7F3-BB84-4EBA-A694-98648A825DE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CB82C3-88F3-417A-9BC5-79C229FDA34B}" type="datetime1">
              <a:rPr lang="en-GB"/>
              <a:pPr>
                <a:defRPr/>
              </a:pPr>
              <a:t>02/05/2017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54860C-F845-4364-A92D-7AF1B95C0A8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ecretary@deepcutforum.org.u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ecretary@deepcutforum.org.u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188" y="3500438"/>
            <a:ext cx="8062912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ANNUAL GENERAL MEETING</a:t>
            </a: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b="1" dirty="0">
                <a:solidFill>
                  <a:srgbClr val="0070C0"/>
                </a:solidFill>
              </a:rPr>
              <a:t>SATURDAY 29 APRIL </a:t>
            </a:r>
            <a:r>
              <a:rPr lang="en-US" b="1" dirty="0" smtClean="0">
                <a:solidFill>
                  <a:srgbClr val="0070C0"/>
                </a:solidFill>
              </a:rPr>
              <a:t>2017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805488"/>
            <a:ext cx="1114425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1484313"/>
            <a:ext cx="9144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400" b="1">
                <a:solidFill>
                  <a:schemeClr val="bg1"/>
                </a:solidFill>
              </a:rPr>
              <a:t>Deepcut Neighbourhood Forum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6013" y="549275"/>
          <a:ext cx="6696075" cy="2699004"/>
        </p:xfrm>
        <a:graphic>
          <a:graphicData uri="http://schemas.openxmlformats.org/drawingml/2006/table">
            <a:tbl>
              <a:tblPr/>
              <a:tblGrid>
                <a:gridCol w="3348037"/>
                <a:gridCol w="3348038"/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3.7 Outdoor space and country side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Stakeholder feedback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Objectives developed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Improve access for all to existing green spaces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Ensure a green lung is protected around the whole village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Improve access to canal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Preserve existing mature trees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Segregate areas for outdoor use e.g. define cycle route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Improve parking by access points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Define and zone the areas in question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Improve adherence to DDA compliance requirements e.g. sloped access to canal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Confine and support development to Zone ??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0" name="TextBox 1"/>
          <p:cNvSpPr txBox="1">
            <a:spLocks noChangeArrowheads="1"/>
          </p:cNvSpPr>
          <p:nvPr/>
        </p:nvSpPr>
        <p:spPr bwMode="auto">
          <a:xfrm>
            <a:off x="2195513" y="3933825"/>
            <a:ext cx="4357687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2400" b="1">
                <a:solidFill>
                  <a:srgbClr val="0070C0"/>
                </a:solidFill>
              </a:rPr>
              <a:t>More feedback needed !</a:t>
            </a:r>
          </a:p>
          <a:p>
            <a:pPr algn="ctr"/>
            <a:endParaRPr lang="en-GB" sz="2400" b="1">
              <a:solidFill>
                <a:srgbClr val="0070C0"/>
              </a:solidFill>
            </a:endParaRPr>
          </a:p>
          <a:p>
            <a:pPr algn="ctr"/>
            <a:r>
              <a:rPr lang="en-GB" sz="2400" b="1" u="sng">
                <a:hlinkClick r:id="rId2"/>
              </a:rPr>
              <a:t>secretary@deepcutforum.org.uk</a:t>
            </a:r>
            <a:endParaRPr lang="en-GB" sz="2400" b="1" u="sng"/>
          </a:p>
          <a:p>
            <a:pPr algn="ctr"/>
            <a:endParaRPr lang="en-GB" sz="2400" b="1">
              <a:solidFill>
                <a:srgbClr val="0070C0"/>
              </a:solidFill>
            </a:endParaRPr>
          </a:p>
        </p:txBody>
      </p:sp>
      <p:pic>
        <p:nvPicPr>
          <p:cNvPr id="2459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5876925"/>
            <a:ext cx="11144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rgbClr val="0070C0"/>
                </a:solidFill>
              </a:rPr>
              <a:t>ELECTION OF COMMITTEE</a:t>
            </a:r>
            <a:endParaRPr lang="en-GB" sz="4000" b="1" dirty="0">
              <a:solidFill>
                <a:srgbClr val="0070C0"/>
              </a:solidFill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40768"/>
            <a:ext cx="8229600" cy="468052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Committee Members willing to stand again:</a:t>
            </a:r>
          </a:p>
          <a:p>
            <a:pPr marL="900113" indent="-546100"/>
            <a:r>
              <a:rPr lang="en-GB" dirty="0" smtClean="0"/>
              <a:t>Alan </a:t>
            </a:r>
            <a:r>
              <a:rPr lang="en-GB" dirty="0" smtClean="0"/>
              <a:t>Barnard</a:t>
            </a:r>
          </a:p>
          <a:p>
            <a:pPr marL="900113" indent="-546100"/>
            <a:r>
              <a:rPr lang="en-GB" dirty="0" smtClean="0"/>
              <a:t>Angela Clarke</a:t>
            </a:r>
          </a:p>
          <a:p>
            <a:pPr marL="900113" indent="-546100"/>
            <a:r>
              <a:rPr lang="en-GB" dirty="0" smtClean="0"/>
              <a:t>Caroline Clark</a:t>
            </a:r>
          </a:p>
          <a:p>
            <a:pPr marL="900113" indent="-546100"/>
            <a:r>
              <a:rPr lang="en-GB" dirty="0" smtClean="0"/>
              <a:t>Howard Hyde</a:t>
            </a:r>
          </a:p>
          <a:p>
            <a:pPr marL="900113" indent="-546100"/>
            <a:r>
              <a:rPr lang="en-GB" dirty="0" smtClean="0"/>
              <a:t>Clare </a:t>
            </a:r>
            <a:r>
              <a:rPr lang="en-GB" dirty="0" smtClean="0"/>
              <a:t>Kennedy</a:t>
            </a:r>
          </a:p>
          <a:p>
            <a:pPr>
              <a:buNone/>
            </a:pPr>
            <a:r>
              <a:rPr lang="en-GB" dirty="0" smtClean="0"/>
              <a:t>Additional Nominee</a:t>
            </a:r>
          </a:p>
          <a:p>
            <a:pPr marL="900113" indent="-457200"/>
            <a:r>
              <a:rPr lang="en-GB" dirty="0" smtClean="0"/>
              <a:t>Jo Negus</a:t>
            </a:r>
            <a:endParaRPr lang="en-GB" dirty="0" smtClean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876925"/>
            <a:ext cx="11144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>
                <a:solidFill>
                  <a:srgbClr val="0070C0"/>
                </a:solidFill>
              </a:rPr>
              <a:t>LANDSCAPE CHARACTER ASSESSMENT</a:t>
            </a:r>
            <a:endParaRPr lang="en-GB" sz="3600" dirty="0" smtClean="0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31913" y="1724025"/>
            <a:ext cx="6335712" cy="4183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b="1" dirty="0" smtClean="0">
                <a:solidFill>
                  <a:srgbClr val="0070C0"/>
                </a:solidFill>
              </a:rPr>
              <a:t>LANDSCAPE CHARACTER ASSESSMENT</a:t>
            </a:r>
            <a:endParaRPr lang="en-GB" sz="4000" b="1" dirty="0">
              <a:solidFill>
                <a:srgbClr val="0070C0"/>
              </a:solidFill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205288"/>
          </a:xfrm>
        </p:spPr>
        <p:txBody>
          <a:bodyPr/>
          <a:lstStyle/>
          <a:p>
            <a:pPr eaLnBrk="1" hangingPunct="1"/>
            <a:r>
              <a:rPr lang="en-GB" b="1" smtClean="0"/>
              <a:t>AS PART OF THE DEEPCUT NEIGHBOURHOOD PLAN WE HAVE TO ASSESS AND PLAN TO MAINTAIN LOCAL CHARACTER</a:t>
            </a:r>
          </a:p>
          <a:p>
            <a:pPr eaLnBrk="1" hangingPunct="1">
              <a:buFont typeface="Arial" charset="0"/>
              <a:buNone/>
            </a:pPr>
            <a:endParaRPr lang="en-GB" b="1" smtClean="0"/>
          </a:p>
          <a:p>
            <a:pPr eaLnBrk="1" hangingPunct="1"/>
            <a:r>
              <a:rPr lang="en-GB" b="1" smtClean="0"/>
              <a:t>THUS WE NEED TO LOOK AT WHERE WE LIVE</a:t>
            </a:r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876925"/>
            <a:ext cx="11144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362950" cy="1143000"/>
          </a:xfrm>
        </p:spPr>
        <p:txBody>
          <a:bodyPr/>
          <a:lstStyle/>
          <a:p>
            <a:pPr eaLnBrk="1" hangingPunct="1"/>
            <a:r>
              <a:rPr lang="en-GB" sz="3600" b="1" smtClean="0">
                <a:solidFill>
                  <a:srgbClr val="0070C0"/>
                </a:solidFill>
              </a:rPr>
              <a:t>LANDSCAPE CHARACTER ASSESSMENT</a:t>
            </a:r>
            <a:endParaRPr lang="en-GB" sz="3600" smtClean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268413"/>
            <a:ext cx="9144000" cy="4752975"/>
          </a:xfrm>
        </p:spPr>
        <p:txBody>
          <a:bodyPr rtlCol="0">
            <a:normAutofit fontScale="62500" lnSpcReduction="20000"/>
          </a:bodyPr>
          <a:lstStyle/>
          <a:p>
            <a:pPr marL="442913" indent="-266700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000" b="1" dirty="0" smtClean="0"/>
              <a:t>RESIDENTS CAN IDENTIFY SPECIAL QUALITIES OF THE AREA</a:t>
            </a:r>
          </a:p>
          <a:p>
            <a:pPr marL="442913" indent="-2667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4000" b="1" dirty="0" smtClean="0"/>
          </a:p>
          <a:p>
            <a:pPr marL="442913" indent="-2667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000" b="1" dirty="0" smtClean="0"/>
              <a:t>WHAT QUALITIES RESIDENTS  VALUE</a:t>
            </a:r>
          </a:p>
          <a:p>
            <a:pPr marL="442913" indent="-2667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4000" b="1" dirty="0" smtClean="0"/>
          </a:p>
          <a:p>
            <a:pPr marL="442913" indent="-2667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000" b="1" dirty="0" smtClean="0"/>
              <a:t>WHAT, IN YOUR VIEW,  HARMS THE AREA</a:t>
            </a:r>
          </a:p>
          <a:p>
            <a:pPr marL="442913" indent="-2667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4000" b="1" dirty="0" smtClean="0"/>
          </a:p>
          <a:p>
            <a:pPr marL="442913" indent="-2667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000" b="1" dirty="0" smtClean="0"/>
              <a:t>WHAT COULD BE DONE TO IMPROVE THINGS</a:t>
            </a:r>
          </a:p>
          <a:p>
            <a:pPr marL="442913" indent="-2667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4000" b="1" dirty="0"/>
          </a:p>
          <a:p>
            <a:pPr marL="442913" indent="-2667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000" b="1" dirty="0" smtClean="0"/>
              <a:t>PROVIDES A BLUEPRINT OF WHAT EXISTS SO THAT ANY DEVELOPMENT FITS OR MAINTAINS THE CHARACTER OF THE VILLAGE  AND ITS SETTING</a:t>
            </a:r>
            <a:endParaRPr lang="en-GB" sz="4000" b="1" dirty="0"/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876925"/>
            <a:ext cx="11144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b="1" smtClean="0">
                <a:solidFill>
                  <a:srgbClr val="0070C0"/>
                </a:solidFill>
              </a:rPr>
              <a:t>LANDSCAPE CHARACTER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341438"/>
            <a:ext cx="9144000" cy="4824412"/>
          </a:xfrm>
        </p:spPr>
        <p:txBody>
          <a:bodyPr rtlCol="0">
            <a:normAutofit/>
          </a:bodyPr>
          <a:lstStyle/>
          <a:p>
            <a:pPr marL="530225" indent="-354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WHAT DO YOU DO</a:t>
            </a:r>
          </a:p>
          <a:p>
            <a:pPr marL="530225" indent="-354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CHOOSE A ROAD TO SURVEY (LIST AT BACK)</a:t>
            </a:r>
          </a:p>
          <a:p>
            <a:pPr marL="530225" indent="-354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USE TOOLKIT</a:t>
            </a:r>
          </a:p>
          <a:p>
            <a:pPr marL="530225" indent="-354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PLEASE READ PAGES 1 &amp; 2  – VERY HELPFUL</a:t>
            </a:r>
          </a:p>
          <a:p>
            <a:pPr marL="530225" indent="-354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EACH PAGE HAS EXPLANATIONS TO HELP</a:t>
            </a:r>
          </a:p>
          <a:p>
            <a:pPr marL="530225" indent="-354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WRITE AS MUCH OR AS LITTLE AS YOU WANT</a:t>
            </a:r>
          </a:p>
          <a:p>
            <a:pPr marL="530225" indent="-354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TAKE LOADS OF PHOTOS</a:t>
            </a:r>
          </a:p>
          <a:p>
            <a:pPr marL="530225" indent="-354013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TOOLKITS AVAILABLE FROM OUR WEBSITE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876925"/>
            <a:ext cx="11144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600" b="1" smtClean="0">
                <a:solidFill>
                  <a:srgbClr val="0070C0"/>
                </a:solidFill>
              </a:rPr>
              <a:t>LANDSCAPE CHARACTER ASSESSMENT</a:t>
            </a:r>
            <a:endParaRPr lang="en-GB" sz="3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900" b="1" dirty="0" smtClean="0"/>
              <a:t>IF DONE TODAY, BRING BACK TO HALL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900" b="1" dirty="0" smtClean="0"/>
              <a:t>TEA/CAKE AVAILABLE, OTHERWISE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900" b="1" dirty="0" smtClean="0"/>
              <a:t>EMAIL OR POST TO: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b="1" dirty="0" smtClean="0"/>
              <a:t>      </a:t>
            </a:r>
            <a:r>
              <a:rPr lang="en-GB" sz="4000" b="1" u="sng" dirty="0" smtClean="0">
                <a:hlinkClick r:id="rId2"/>
              </a:rPr>
              <a:t>secretary@deepcutforum.org.uk</a:t>
            </a:r>
            <a:endParaRPr lang="en-GB" sz="4000" b="1" u="sng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19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b="1" dirty="0" smtClean="0"/>
              <a:t>    43 STICKLE DOWN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b="1" dirty="0" smtClean="0"/>
              <a:t>    3 NORTH MINDEN HOUSE,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000" b="1" dirty="0"/>
              <a:t> </a:t>
            </a:r>
            <a:r>
              <a:rPr lang="en-GB" sz="4000" b="1" dirty="0" smtClean="0"/>
              <a:t>   DEEPCUT BRIDGE ROAD</a:t>
            </a:r>
            <a:endParaRPr lang="en-GB" sz="4000" b="1" dirty="0"/>
          </a:p>
        </p:txBody>
      </p:sp>
      <p:pic>
        <p:nvPicPr>
          <p:cNvPr id="2969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650" y="5876925"/>
            <a:ext cx="11144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rgbClr val="0070C0"/>
                </a:solidFill>
              </a:rPr>
              <a:t>AGENDA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19475" y="2205038"/>
          <a:ext cx="2952331" cy="2027767"/>
        </p:xfrm>
        <a:graphic>
          <a:graphicData uri="http://schemas.openxmlformats.org/drawingml/2006/table">
            <a:tbl>
              <a:tblPr/>
              <a:tblGrid>
                <a:gridCol w="292311"/>
                <a:gridCol w="2660020"/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endParaRPr lang="en-US" sz="1400" b="1" dirty="0">
                        <a:effectLst/>
                      </a:endParaRPr>
                    </a:p>
                  </a:txBody>
                  <a:tcPr marL="35359" marR="353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/>
                    </a:p>
                  </a:txBody>
                  <a:tcPr marL="47145" marR="47145" marT="23573" marB="23573" anchor="ctr">
                    <a:lnL>
                      <a:noFill/>
                    </a:lnL>
                  </a:tcPr>
                </a:tc>
              </a:tr>
              <a:tr h="99140">
                <a:tc>
                  <a:txBody>
                    <a:bodyPr/>
                    <a:lstStyle/>
                    <a:p>
                      <a:pPr algn="ctr" fontAlgn="t"/>
                      <a:endParaRPr lang="en-GB" sz="1400" b="1" dirty="0">
                        <a:effectLst/>
                      </a:endParaRPr>
                    </a:p>
                  </a:txBody>
                  <a:tcPr marL="35359" marR="353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400" b="1" dirty="0">
                        <a:effectLst/>
                      </a:endParaRPr>
                    </a:p>
                  </a:txBody>
                  <a:tcPr marL="35359" marR="35359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74777">
                <a:tc>
                  <a:txBody>
                    <a:bodyPr/>
                    <a:lstStyle/>
                    <a:p>
                      <a:pPr algn="ctr" fontAlgn="t"/>
                      <a:endParaRPr lang="en-GB" sz="1400" b="1" dirty="0">
                        <a:effectLst/>
                      </a:endParaRPr>
                    </a:p>
                  </a:txBody>
                  <a:tcPr marL="35359" marR="353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400" b="1" dirty="0">
                        <a:effectLst/>
                      </a:endParaRPr>
                    </a:p>
                  </a:txBody>
                  <a:tcPr marL="35359" marR="353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140">
                <a:tc>
                  <a:txBody>
                    <a:bodyPr/>
                    <a:lstStyle/>
                    <a:p>
                      <a:pPr algn="ctr" fontAlgn="t"/>
                      <a:endParaRPr lang="en-GB" sz="1400" b="1" dirty="0">
                        <a:effectLst/>
                      </a:endParaRPr>
                    </a:p>
                  </a:txBody>
                  <a:tcPr marL="35359" marR="353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400" b="1" dirty="0">
                        <a:effectLst/>
                      </a:endParaRPr>
                    </a:p>
                  </a:txBody>
                  <a:tcPr marL="35359" marR="353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6988">
                <a:tc>
                  <a:txBody>
                    <a:bodyPr/>
                    <a:lstStyle/>
                    <a:p>
                      <a:pPr algn="ctr" fontAlgn="t"/>
                      <a:endParaRPr lang="en-GB" sz="1400" b="1" dirty="0">
                        <a:effectLst/>
                      </a:endParaRPr>
                    </a:p>
                  </a:txBody>
                  <a:tcPr marL="35359" marR="353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1400" b="1" dirty="0">
                        <a:effectLst/>
                      </a:endParaRPr>
                    </a:p>
                  </a:txBody>
                  <a:tcPr marL="35359" marR="353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140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dirty="0">
                          <a:effectLst/>
                          <a:latin typeface="arial"/>
                        </a:rPr>
                        <a:t>6.</a:t>
                      </a:r>
                      <a:endParaRPr lang="en-GB" sz="1400" b="1" dirty="0">
                        <a:effectLst/>
                      </a:endParaRPr>
                    </a:p>
                  </a:txBody>
                  <a:tcPr marL="35359" marR="353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400" b="1" dirty="0">
                        <a:effectLst/>
                      </a:endParaRPr>
                    </a:p>
                  </a:txBody>
                  <a:tcPr marL="35359" marR="353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473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dirty="0">
                          <a:effectLst/>
                          <a:latin typeface="arial"/>
                        </a:rPr>
                        <a:t>7.</a:t>
                      </a:r>
                      <a:endParaRPr lang="en-GB" sz="1400" b="1" dirty="0">
                        <a:effectLst/>
                      </a:endParaRPr>
                    </a:p>
                  </a:txBody>
                  <a:tcPr marL="35359" marR="353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1750" algn="l" fontAlgn="t"/>
                      <a:endParaRPr lang="en-US" sz="1400" b="1" dirty="0">
                        <a:effectLst/>
                      </a:endParaRPr>
                    </a:p>
                  </a:txBody>
                  <a:tcPr marL="35359" marR="353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777">
                <a:tc>
                  <a:txBody>
                    <a:bodyPr/>
                    <a:lstStyle/>
                    <a:p>
                      <a:pPr algn="ctr" fontAlgn="t"/>
                      <a:r>
                        <a:rPr lang="en-GB" sz="1400" b="1" dirty="0">
                          <a:effectLst/>
                          <a:latin typeface="arial"/>
                        </a:rPr>
                        <a:t>8.</a:t>
                      </a:r>
                      <a:endParaRPr lang="en-GB" sz="1400" b="1" dirty="0">
                        <a:effectLst/>
                      </a:endParaRPr>
                    </a:p>
                  </a:txBody>
                  <a:tcPr marL="35359" marR="353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GB" sz="1400" b="1" dirty="0">
                        <a:effectLst/>
                      </a:endParaRPr>
                    </a:p>
                  </a:txBody>
                  <a:tcPr marL="35359" marR="3535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258888" y="1341438"/>
            <a:ext cx="6481762" cy="467995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buFontTx/>
              <a:buAutoNum type="arabicPeriod"/>
              <a:defRPr/>
            </a:pPr>
            <a:r>
              <a:rPr lang="en-GB" sz="2000" b="1" dirty="0">
                <a:solidFill>
                  <a:schemeClr val="tx1"/>
                </a:solidFill>
              </a:rPr>
              <a:t>Welcome and Introductions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b="1" dirty="0">
                <a:solidFill>
                  <a:schemeClr val="tx1"/>
                </a:solidFill>
              </a:rPr>
              <a:t> Minutes of the 2016 AGM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b="1" dirty="0">
                <a:solidFill>
                  <a:schemeClr val="tx1"/>
                </a:solidFill>
              </a:rPr>
              <a:t>Report from the Committee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b="1" dirty="0">
                <a:solidFill>
                  <a:schemeClr val="tx1"/>
                </a:solidFill>
              </a:rPr>
              <a:t>Treasurer’s Report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b="1" dirty="0">
                <a:solidFill>
                  <a:schemeClr val="tx1"/>
                </a:solidFill>
              </a:rPr>
              <a:t>Stakeholder Consultation Report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b="1" dirty="0">
                <a:solidFill>
                  <a:schemeClr val="tx1"/>
                </a:solidFill>
              </a:rPr>
              <a:t>Election of Committee ( feel free to volunteer)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GB" sz="2000" b="1" dirty="0">
                <a:solidFill>
                  <a:schemeClr val="tx1"/>
                </a:solidFill>
              </a:rPr>
              <a:t>Landscape Character Assessment – Briefing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000" b="1" dirty="0">
                <a:solidFill>
                  <a:schemeClr val="tx1"/>
                </a:solidFill>
              </a:rPr>
              <a:t>Residents are asked to help with a study by giving up an hour after then meeting – tea and cake provided!</a:t>
            </a:r>
          </a:p>
          <a:p>
            <a:pPr marL="0" lvl="1">
              <a:defRPr/>
            </a:pPr>
            <a:r>
              <a:rPr lang="en-GB" sz="2000" b="1" dirty="0">
                <a:solidFill>
                  <a:schemeClr val="tx1"/>
                </a:solidFill>
              </a:rPr>
              <a:t>8. AOB</a:t>
            </a:r>
          </a:p>
          <a:p>
            <a:pPr marL="342900" indent="-342900" algn="ctr">
              <a:buFontTx/>
              <a:buAutoNum type="arabicPeriod"/>
              <a:defRPr/>
            </a:pPr>
            <a:endParaRPr lang="en-GB" sz="2000" b="1" dirty="0">
              <a:solidFill>
                <a:schemeClr val="tx1"/>
              </a:solidFill>
            </a:endParaRPr>
          </a:p>
        </p:txBody>
      </p:sp>
      <p:pic>
        <p:nvPicPr>
          <p:cNvPr id="1640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876925"/>
            <a:ext cx="11144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5400" b="1" smtClean="0">
                <a:solidFill>
                  <a:srgbClr val="0070C0"/>
                </a:solidFill>
              </a:rPr>
              <a:t>COMMITTEE REPORT</a:t>
            </a:r>
            <a:endParaRPr lang="en-GB" sz="5400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4294967295"/>
          </p:nvPr>
        </p:nvSpPr>
        <p:spPr>
          <a:xfrm>
            <a:off x="250825" y="1600200"/>
            <a:ext cx="8497888" cy="4525963"/>
          </a:xfrm>
        </p:spPr>
        <p:txBody>
          <a:bodyPr/>
          <a:lstStyle/>
          <a:p>
            <a:pPr marL="987425" indent="531813" eaLnBrk="1" hangingPunct="1"/>
            <a:r>
              <a:rPr lang="en-GB" sz="4000" b="1" smtClean="0"/>
              <a:t>COMMITTEE MEMBERS</a:t>
            </a:r>
          </a:p>
          <a:p>
            <a:pPr marL="987425" indent="531813" eaLnBrk="1" hangingPunct="1"/>
            <a:r>
              <a:rPr lang="en-GB" sz="4000" b="1" smtClean="0"/>
              <a:t>SINCE 2016 AGM</a:t>
            </a:r>
          </a:p>
          <a:p>
            <a:pPr marL="987425" indent="531813" eaLnBrk="1" hangingPunct="1"/>
            <a:r>
              <a:rPr lang="en-GB" sz="4000" b="1" smtClean="0"/>
              <a:t>FUNDING</a:t>
            </a:r>
          </a:p>
          <a:p>
            <a:pPr marL="987425" indent="531813" eaLnBrk="1" hangingPunct="1"/>
            <a:r>
              <a:rPr lang="en-GB" sz="4000" b="1" smtClean="0"/>
              <a:t>TECHNICAL STUDIES</a:t>
            </a:r>
          </a:p>
          <a:p>
            <a:pPr marL="987425" indent="531813" eaLnBrk="1" hangingPunct="1"/>
            <a:r>
              <a:rPr lang="en-GB" sz="4000" b="1" smtClean="0"/>
              <a:t>PLANNING ISSUES</a:t>
            </a:r>
          </a:p>
          <a:p>
            <a:pPr marL="987425" indent="531813" eaLnBrk="1" hangingPunct="1"/>
            <a:r>
              <a:rPr lang="en-GB" sz="4000" b="1" smtClean="0"/>
              <a:t>PLAN PROGRESS</a:t>
            </a: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876925"/>
            <a:ext cx="11144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b="1" dirty="0">
                <a:solidFill>
                  <a:srgbClr val="0070C0"/>
                </a:solidFill>
              </a:rPr>
              <a:t>Vision Statement </a:t>
            </a:r>
            <a:r>
              <a:rPr lang="en-GB" b="1" dirty="0" smtClean="0">
                <a:solidFill>
                  <a:srgbClr val="0070C0"/>
                </a:solidFill>
              </a:rPr>
              <a:t>&amp; </a:t>
            </a:r>
            <a:r>
              <a:rPr lang="en-GB" b="1" dirty="0">
                <a:solidFill>
                  <a:srgbClr val="0070C0"/>
                </a:solidFill>
              </a:rPr>
              <a:t>Core Objectives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2950" cy="4525963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GB" dirty="0"/>
              <a:t>We have the opportunity to build a unique community environment which encompasses all the traditional aspects of village life we hold dear while also ensuring we meet the future demands of modern living.</a:t>
            </a:r>
          </a:p>
          <a:p>
            <a:pPr marL="0" indent="0" algn="ctr" eaLnBrk="1" hangingPunct="1">
              <a:buFont typeface="Arial" charset="0"/>
              <a:buNone/>
              <a:defRPr/>
            </a:pPr>
            <a:endParaRPr lang="en-US" b="1" dirty="0"/>
          </a:p>
          <a:p>
            <a:pPr marL="0" indent="0" algn="ctr" eaLnBrk="1" hangingPunct="1">
              <a:buFont typeface="Arial" charset="0"/>
              <a:buNone/>
              <a:defRPr/>
            </a:pPr>
            <a:endParaRPr lang="en-US" b="1" dirty="0" smtClean="0"/>
          </a:p>
          <a:p>
            <a:pPr marL="0" indent="0" algn="ctr" eaLnBrk="1" hangingPunct="1">
              <a:buFont typeface="Arial" charset="0"/>
              <a:buNone/>
              <a:defRPr/>
            </a:pPr>
            <a:r>
              <a:rPr lang="en-US" b="1" dirty="0" smtClean="0"/>
              <a:t>Vision Statement: </a:t>
            </a:r>
            <a:r>
              <a:rPr lang="en-US" dirty="0" smtClean="0"/>
              <a:t>Deepcut must maintain its rural character while developing a clear village centre, integrating new housing developments to create a single community.</a:t>
            </a:r>
          </a:p>
          <a:p>
            <a:pPr eaLnBrk="1" hangingPunct="1">
              <a:defRPr/>
            </a:pPr>
            <a:endParaRPr lang="en-GB" dirty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876925"/>
            <a:ext cx="11144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0070C0"/>
                </a:solidFill>
              </a:rPr>
              <a:t>Our Guiding principles should</a:t>
            </a:r>
            <a:endParaRPr lang="en-GB" smtClean="0">
              <a:solidFill>
                <a:srgbClr val="0070C0"/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250825" y="1341438"/>
            <a:ext cx="8893175" cy="4708525"/>
          </a:xfrm>
        </p:spPr>
        <p:txBody>
          <a:bodyPr/>
          <a:lstStyle/>
          <a:p>
            <a:pPr eaLnBrk="1" hangingPunct="1"/>
            <a:r>
              <a:rPr lang="en-GB" sz="2400" b="1" smtClean="0"/>
              <a:t>We wish to develop Deepcut in to a family friendly village</a:t>
            </a:r>
            <a:r>
              <a:rPr lang="en-GB" sz="2400" smtClean="0"/>
              <a:t> </a:t>
            </a:r>
            <a:r>
              <a:rPr lang="en-GB" sz="1400" smtClean="0"/>
              <a:t>providing for all age groups and levels of ability in low density sustainable housing. The environment should support a strong community feel with a clearly identifiable village centre which reflects our rural setting and military history. </a:t>
            </a:r>
          </a:p>
          <a:p>
            <a:pPr eaLnBrk="1" hangingPunct="1"/>
            <a:r>
              <a:rPr lang="en-GB" sz="1400" smtClean="0"/>
              <a:t>Suitable provision of </a:t>
            </a:r>
            <a:r>
              <a:rPr lang="en-GB" sz="2400" b="1" smtClean="0"/>
              <a:t>local amenities</a:t>
            </a:r>
            <a:r>
              <a:rPr lang="en-GB" sz="2400" smtClean="0"/>
              <a:t> </a:t>
            </a:r>
            <a:r>
              <a:rPr lang="en-GB" sz="1400" smtClean="0"/>
              <a:t>for both social and domestic needs should be adequate to minimse unnecessary travel from the village while at the same time not attracting large numbers of external users.</a:t>
            </a:r>
          </a:p>
          <a:p>
            <a:pPr eaLnBrk="1" hangingPunct="1"/>
            <a:r>
              <a:rPr lang="en-GB" sz="2400" b="1" smtClean="0"/>
              <a:t>Local employment</a:t>
            </a:r>
            <a:r>
              <a:rPr lang="en-GB" sz="2400" smtClean="0"/>
              <a:t> </a:t>
            </a:r>
            <a:r>
              <a:rPr lang="en-GB" sz="1400" smtClean="0"/>
              <a:t>should be supported within clearly defined areas particularly those associated with light industry to as to preserve a tranquil residential hub.</a:t>
            </a:r>
          </a:p>
          <a:p>
            <a:pPr eaLnBrk="1" hangingPunct="1"/>
            <a:r>
              <a:rPr lang="en-GB" sz="1400" smtClean="0"/>
              <a:t>We aim to progress from a small incidental community which has developed as a result of </a:t>
            </a:r>
            <a:r>
              <a:rPr lang="en-GB" sz="1600" smtClean="0"/>
              <a:t>military and </a:t>
            </a:r>
            <a:r>
              <a:rPr lang="en-GB" sz="1400" smtClean="0"/>
              <a:t>transport developments to one with a </a:t>
            </a:r>
            <a:r>
              <a:rPr lang="en-GB" sz="2400" b="1" smtClean="0"/>
              <a:t>vibrant centre and strong community feel</a:t>
            </a:r>
            <a:r>
              <a:rPr lang="en-GB" sz="2400" smtClean="0"/>
              <a:t>. </a:t>
            </a:r>
          </a:p>
          <a:p>
            <a:pPr eaLnBrk="1" hangingPunct="1"/>
            <a:r>
              <a:rPr lang="en-GB" sz="2400" b="1" smtClean="0"/>
              <a:t>Preserving our unique wood and heathland perimeter </a:t>
            </a:r>
            <a:r>
              <a:rPr lang="en-GB" sz="1600" smtClean="0"/>
              <a:t>in </a:t>
            </a:r>
            <a:r>
              <a:rPr lang="en-GB" sz="1400" smtClean="0"/>
              <a:t>fundamental to sustain the unique character of the area and ensure a buffer between Deepcut and neighbouring conurbations.</a:t>
            </a:r>
          </a:p>
          <a:p>
            <a:pPr eaLnBrk="1" hangingPunct="1"/>
            <a:r>
              <a:rPr lang="en-GB" sz="2400" b="1" smtClean="0"/>
              <a:t>Transport</a:t>
            </a:r>
            <a:r>
              <a:rPr lang="en-GB" sz="1600" smtClean="0"/>
              <a:t> </a:t>
            </a:r>
            <a:r>
              <a:rPr lang="en-GB" sz="1400" smtClean="0"/>
              <a:t>is a crucial part of the development which must support local needs while not creating a convenient thoroughfare for neighbouring populations. Public transport is a key aspect of supporting the needs of community while also ensuring a green and sustainable approach to transport.</a:t>
            </a: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876925"/>
            <a:ext cx="11144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>
                <a:solidFill>
                  <a:srgbClr val="0070C0"/>
                </a:solidFill>
              </a:rPr>
              <a:t>Our Core Objectives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927100" y="1557338"/>
            <a:ext cx="8229600" cy="4525962"/>
          </a:xfrm>
        </p:spPr>
        <p:txBody>
          <a:bodyPr/>
          <a:lstStyle/>
          <a:p>
            <a:pPr eaLnBrk="1" hangingPunct="1"/>
            <a:r>
              <a:rPr lang="en-GB" b="1" smtClean="0"/>
              <a:t>Housing</a:t>
            </a:r>
            <a:endParaRPr lang="en-GB" smtClean="0"/>
          </a:p>
          <a:p>
            <a:pPr eaLnBrk="1" hangingPunct="1"/>
            <a:r>
              <a:rPr lang="en-GB" b="1" smtClean="0"/>
              <a:t>Working and business development</a:t>
            </a:r>
            <a:endParaRPr lang="en-GB" smtClean="0"/>
          </a:p>
          <a:p>
            <a:pPr eaLnBrk="1" hangingPunct="1"/>
            <a:r>
              <a:rPr lang="en-GB" b="1" smtClean="0"/>
              <a:t>Shopping and local amenities</a:t>
            </a:r>
            <a:endParaRPr lang="en-GB" smtClean="0"/>
          </a:p>
          <a:p>
            <a:pPr eaLnBrk="1" hangingPunct="1"/>
            <a:r>
              <a:rPr lang="en-GB" b="1" smtClean="0"/>
              <a:t>Transport</a:t>
            </a:r>
            <a:endParaRPr lang="en-GB" smtClean="0"/>
          </a:p>
          <a:p>
            <a:pPr eaLnBrk="1" hangingPunct="1"/>
            <a:r>
              <a:rPr lang="en-GB" b="1" smtClean="0"/>
              <a:t>Health, wellbeing and education</a:t>
            </a:r>
            <a:endParaRPr lang="en-GB" smtClean="0"/>
          </a:p>
          <a:p>
            <a:pPr eaLnBrk="1" hangingPunct="1"/>
            <a:r>
              <a:rPr lang="en-GB" b="1" smtClean="0"/>
              <a:t>Environment and sustainability</a:t>
            </a:r>
            <a:endParaRPr lang="en-GB" smtClean="0"/>
          </a:p>
          <a:p>
            <a:pPr eaLnBrk="1" hangingPunct="1"/>
            <a:r>
              <a:rPr lang="en-GB" b="1" smtClean="0"/>
              <a:t>Outdoor space and countryside</a:t>
            </a:r>
            <a:endParaRPr lang="en-GB" smtClean="0"/>
          </a:p>
          <a:p>
            <a:pPr eaLnBrk="1" hangingPunct="1"/>
            <a:endParaRPr lang="en-GB" smtClean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876925"/>
            <a:ext cx="11144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87450" y="476250"/>
          <a:ext cx="6840538" cy="2944368"/>
        </p:xfrm>
        <a:graphic>
          <a:graphicData uri="http://schemas.openxmlformats.org/drawingml/2006/table">
            <a:tbl>
              <a:tblPr/>
              <a:tblGrid>
                <a:gridCol w="3421063"/>
                <a:gridCol w="3419475"/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3.1 Housing Provision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Stakeholder feedback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Objectives developed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What is the density of housing in new development going to be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Where are houses going to be added within the area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What is the provision for elderly / key workers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What is the requirement for social housing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Travellers should not be supported within this area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Ensure good range of housing is developed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Ensure adequate parking is developed as part of any development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Confine and support development to Zone ??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Limit housing development to 9 units in any one space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87450" y="4005263"/>
          <a:ext cx="6840760" cy="1717548"/>
        </p:xfrm>
        <a:graphic>
          <a:graphicData uri="http://schemas.openxmlformats.org/drawingml/2006/table">
            <a:tbl>
              <a:tblPr firstRow="1" firstCol="1" bandRow="1"/>
              <a:tblGrid>
                <a:gridCol w="3420380"/>
                <a:gridCol w="3420380"/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3.1 </a:t>
                      </a:r>
                      <a:r>
                        <a:rPr lang="en-GB" sz="14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Working and Business development</a:t>
                      </a:r>
                      <a:endParaRPr lang="en-GB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Stakeholder feedback</a:t>
                      </a:r>
                      <a:endParaRPr lang="en-GB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Arial"/>
                          <a:ea typeface="Calibri"/>
                          <a:cs typeface="Arial"/>
                        </a:rPr>
                        <a:t>Objectives developed</a:t>
                      </a:r>
                      <a:endParaRPr lang="en-GB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b="1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We need a defined area for light industry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b="1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Flexible  small rental units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b="1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Small flexible</a:t>
                      </a:r>
                      <a:r>
                        <a:rPr lang="en-GB" sz="1400" b="1" baseline="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 office provision for the self employed</a:t>
                      </a:r>
                      <a:endParaRPr lang="en-GB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Define a development at Frimhurst farm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40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Define and support development in the village centre</a:t>
                      </a:r>
                      <a:endParaRPr lang="en-GB" sz="14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15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876925"/>
            <a:ext cx="11144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57" name="Group 29"/>
          <p:cNvGraphicFramePr>
            <a:graphicFrameLocks noGrp="1"/>
          </p:cNvGraphicFramePr>
          <p:nvPr/>
        </p:nvGraphicFramePr>
        <p:xfrm>
          <a:off x="1042988" y="333375"/>
          <a:ext cx="6985000" cy="2944368"/>
        </p:xfrm>
        <a:graphic>
          <a:graphicData uri="http://schemas.openxmlformats.org/drawingml/2006/table">
            <a:tbl>
              <a:tblPr/>
              <a:tblGrid>
                <a:gridCol w="3492500"/>
                <a:gridCol w="3492500"/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3.3 Shopping and local amenities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Stakeholder feedback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Objectives developed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Develop one central shopping and socialising area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Pedestrianize where possible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Pub and restaurant provision not just take always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Supermarket size suitable for local population not large enough to attract traffic from else where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Co-locate with community centre / church etc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Confine and support development to Zone ??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Provide new employment opportunities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Limit size of individual facilities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Support local small businesses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Create a village centre / hub of activity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42988" y="3573463"/>
          <a:ext cx="6985000" cy="2453640"/>
        </p:xfrm>
        <a:graphic>
          <a:graphicData uri="http://schemas.openxmlformats.org/drawingml/2006/table">
            <a:tbl>
              <a:tblPr/>
              <a:tblGrid>
                <a:gridCol w="3492500"/>
                <a:gridCol w="3492500"/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3.4 Transport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Stakeholder feedback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Objectives developed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Consider how to minimise through traffic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Support access to Brookwood station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Improve bus service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Ensure good segregation of pedestrians  / cyclists and cars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Create cycle path to station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Develop road access to support local resident not outsiders looking for a short cut who should be deterred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Develop good local parking for village centre and deter street parking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Lobby to open Brunswick Road to through traffic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255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876925"/>
            <a:ext cx="11144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42988" y="549275"/>
          <a:ext cx="7200900" cy="3189732"/>
        </p:xfrm>
        <a:graphic>
          <a:graphicData uri="http://schemas.openxmlformats.org/drawingml/2006/table">
            <a:tbl>
              <a:tblPr/>
              <a:tblGrid>
                <a:gridCol w="3600450"/>
                <a:gridCol w="3600450"/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3.5 Health, wellbeing and education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Stakeholder feedback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Objectives developed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Proved for local GP and dentist facility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Provide for primary schooling facility for the village and ensure access to Tomlinscote for secondary education.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Locate education and health facilities close to village centre to minimise traffic concerns and support walking / cycling etc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Provide more large meeting space 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Develop Church Hall type facility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Create a sport pavilion near the pitches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Confine and support development to Zone ??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Improve transport links to Frimley park hospital for patients and staff living locally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Ensure a spiritual facility is developed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042988" y="4005263"/>
          <a:ext cx="7200900" cy="2208276"/>
        </p:xfrm>
        <a:graphic>
          <a:graphicData uri="http://schemas.openxmlformats.org/drawingml/2006/table">
            <a:tbl>
              <a:tblPr/>
              <a:tblGrid>
                <a:gridCol w="3600450"/>
                <a:gridCol w="3600450"/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3.6 Environment and sustainability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Stakeholder feedback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Objectives developed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Support use of alternative energy sources e.g. solar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Good management of grey water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Improve provision of bins, recycling and dog waste management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Design new builds to be sympathetic to the existing builds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Ensure building code supports energy efficient design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Confine and support development to Zone ??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Reflect local heritage within village centre design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358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5876925"/>
            <a:ext cx="111442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1101</Words>
  <Application>Microsoft Office PowerPoint</Application>
  <PresentationFormat>On-screen Show (4:3)</PresentationFormat>
  <Paragraphs>166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ANNUAL GENERAL MEETING SATURDAY 29 APRIL 2017 </vt:lpstr>
      <vt:lpstr>AGENDA</vt:lpstr>
      <vt:lpstr>COMMITTEE REPORT</vt:lpstr>
      <vt:lpstr>Vision Statement &amp; Core Objectives</vt:lpstr>
      <vt:lpstr>Our Guiding principles should</vt:lpstr>
      <vt:lpstr>Our Core Objectives</vt:lpstr>
      <vt:lpstr>Slide 7</vt:lpstr>
      <vt:lpstr>Slide 8</vt:lpstr>
      <vt:lpstr>Slide 9</vt:lpstr>
      <vt:lpstr>Slide 10</vt:lpstr>
      <vt:lpstr>ELECTION OF COMMITTEE</vt:lpstr>
      <vt:lpstr>LANDSCAPE CHARACTER ASSESSMENT</vt:lpstr>
      <vt:lpstr>LANDSCAPE CHARACTER ASSESSMENT</vt:lpstr>
      <vt:lpstr>LANDSCAPE CHARACTER ASSESSMENT</vt:lpstr>
      <vt:lpstr>LANDSCAPE CHARACTER ASSESSMENT</vt:lpstr>
      <vt:lpstr>LANDSCAPE CHARACTER ASSESSMENT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CHARACTER ASSESSMENT</dc:title>
  <dc:creator>Clare Kennedy</dc:creator>
  <cp:lastModifiedBy>Clare Kennedy</cp:lastModifiedBy>
  <cp:revision>30</cp:revision>
  <dcterms:created xsi:type="dcterms:W3CDTF">2017-04-27T10:19:47Z</dcterms:created>
  <dcterms:modified xsi:type="dcterms:W3CDTF">2017-05-02T10:20:14Z</dcterms:modified>
</cp:coreProperties>
</file>